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7.xml" ContentType="application/vnd.openxmlformats-officedocument.presentationml.notesSlide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4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_rels/slideLayout96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9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8.png" ContentType="image/png"/>
  <Override PartName="/ppt/media/image27.png" ContentType="image/png"/>
  <Override PartName="/ppt/media/image25.jpeg" ContentType="image/jpeg"/>
  <Override PartName="/ppt/media/image22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2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15.png" ContentType="image/png"/>
  <Override PartName="/ppt/media/image29.png" ContentType="image/png"/>
  <Override PartName="/ppt/media/image26.jpeg" ContentType="image/jpe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slideMaster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notesMaster" Target="notesMasters/notesMaster1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29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292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293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294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671FADE9-3694-4E07-98C8-23C4D0710D2C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7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61E11B60-6AF8-4174-BCB8-FDEA7062ED81}" type="slidenum">
              <a:rPr lang="en-US" sz="1200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9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3DC10A0D-6A65-4700-A585-54994913855E}" type="slidenum">
              <a:rPr lang="en-US" sz="1200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1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B5C8214C-B678-4EC5-A23F-AC21A2CFBF57}" type="slidenum">
              <a:rPr lang="en-US" sz="1200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DROP TABLE IF EXISTS T_TRANSANCTION_HISTORY;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CREATE TABLE T_TRANSANCTION_HISTORY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(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ACCOUNT_ID INT Not Null,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TRANSANCTION_TYPE INT NOT NULL,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ACCOUNT_TYPE INT NOT NULL,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AMOUNT bigint NOT NULL,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TRANSANCTION_DATE DATETIME DEFAULT CURRENT_TIMESTAMP NOT NULL,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PRIMARY KEY (ACCOUNT_ID, TRANSANCTION_DATE),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   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FOREIGN KEY (TRANSANCTION_TYPE) references T_CODES (CODE_ID)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ON UPDATE CASCADE,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FOREIGN KEY (ACCOUNT_TYPE) references T_CODES (CODE_ID)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ON UPDATE CASCADE,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FOREIGN KEY (ACCOUNT_ID) references T_ACCOUNT (ACCOUNT_ID)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ON UPDATE CASCADE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	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</a:rPr>
              <a:t>)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333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6B073241-BCAF-48AB-8D66-3B9B06A35C02}" type="slidenum">
              <a:rPr lang="en-US" sz="1200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4.png"/><Relationship Id="rId3" Type="http://schemas.openxmlformats.org/officeDocument/2006/relationships/image" Target="../media/image15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20.png"/><Relationship Id="rId3" Type="http://schemas.openxmlformats.org/officeDocument/2006/relationships/image" Target="../media/image21.png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23.png"/><Relationship Id="rId3" Type="http://schemas.openxmlformats.org/officeDocument/2006/relationships/image" Target="../media/image24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478880"/>
            <a:ext cx="8227800" cy="456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780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478880"/>
            <a:ext cx="8227800" cy="456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457200" y="1478880"/>
            <a:ext cx="8227800" cy="456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780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0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457200" y="1478880"/>
            <a:ext cx="8227800" cy="456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780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4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  <p:pic>
        <p:nvPicPr>
          <p:cNvPr id="143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7" name="PlaceHolder 2"/>
          <p:cNvSpPr>
            <a:spLocks noGrp="1"/>
          </p:cNvSpPr>
          <p:nvPr>
            <p:ph type="subTitle"/>
          </p:nvPr>
        </p:nvSpPr>
        <p:spPr>
          <a:xfrm>
            <a:off x="457200" y="1478880"/>
            <a:ext cx="8227800" cy="456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780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4" name="PlaceHolder 5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780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7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  <p:pic>
        <p:nvPicPr>
          <p:cNvPr id="17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3" name="PlaceHolder 2"/>
          <p:cNvSpPr>
            <a:spLocks noGrp="1"/>
          </p:cNvSpPr>
          <p:nvPr>
            <p:ph type="subTitle"/>
          </p:nvPr>
        </p:nvSpPr>
        <p:spPr>
          <a:xfrm>
            <a:off x="457200" y="1478880"/>
            <a:ext cx="8227800" cy="456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780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0" name="PlaceHolder 5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21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  <p:pic>
        <p:nvPicPr>
          <p:cNvPr id="21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0" name="PlaceHolder 2"/>
          <p:cNvSpPr>
            <a:spLocks noGrp="1"/>
          </p:cNvSpPr>
          <p:nvPr>
            <p:ph type="subTitle"/>
          </p:nvPr>
        </p:nvSpPr>
        <p:spPr>
          <a:xfrm>
            <a:off x="457200" y="1478880"/>
            <a:ext cx="8227800" cy="456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780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7" name="PlaceHolder 5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25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  <p:pic>
        <p:nvPicPr>
          <p:cNvPr id="25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7" name="PlaceHolder 2"/>
          <p:cNvSpPr>
            <a:spLocks noGrp="1"/>
          </p:cNvSpPr>
          <p:nvPr>
            <p:ph type="subTitle"/>
          </p:nvPr>
        </p:nvSpPr>
        <p:spPr>
          <a:xfrm>
            <a:off x="457200" y="1478880"/>
            <a:ext cx="8227800" cy="456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780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8" name="PlaceHolder 4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5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6" name="PlaceHolder 4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457200" y="1711800"/>
            <a:ext cx="822780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2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3" name="PlaceHolder 4"/>
          <p:cNvSpPr>
            <a:spLocks noGrp="1"/>
          </p:cNvSpPr>
          <p:nvPr>
            <p:ph type="body"/>
          </p:nvPr>
        </p:nvSpPr>
        <p:spPr>
          <a:xfrm>
            <a:off x="467352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4" name="PlaceHolder 5"/>
          <p:cNvSpPr>
            <a:spLocks noGrp="1"/>
          </p:cNvSpPr>
          <p:nvPr>
            <p:ph type="body"/>
          </p:nvPr>
        </p:nvSpPr>
        <p:spPr>
          <a:xfrm>
            <a:off x="457200" y="1711800"/>
            <a:ext cx="4015080" cy="97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28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  <p:pic>
        <p:nvPicPr>
          <p:cNvPr id="28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442400" y="1604160"/>
            <a:ext cx="256680" cy="204840"/>
          </a:xfrm>
          <a:prstGeom prst="rect">
            <a:avLst/>
          </a:prstGeom>
          <a:ln>
            <a:noFill/>
          </a:ln>
        </p:spPr>
      </p:pic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43020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4720" cy="430200"/>
          </a:xfrm>
          <a:prstGeom prst="rect">
            <a:avLst/>
          </a:prstGeom>
        </p:spPr>
        <p:txBody>
          <a:bodyPr lIns="0" rIns="0" tIns="0" bIns="0" anchor="ctr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3520" y="1604520"/>
            <a:ext cx="4014720" cy="430200"/>
          </a:xfrm>
          <a:prstGeom prst="rect">
            <a:avLst/>
          </a:prstGeom>
        </p:spPr>
        <p:txBody>
          <a:bodyPr lIns="0" rIns="0" tIns="0" bIns="0" anchor="ctr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780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7800" cy="204840"/>
          </a:xfrm>
          <a:prstGeom prst="rect">
            <a:avLst/>
          </a:prstGeom>
        </p:spPr>
        <p:txBody>
          <a:bodyPr lIns="0" rIns="0" tIns="0" bIns="0" anchor="ctr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457200" y="1829520"/>
            <a:ext cx="8227800" cy="204840"/>
          </a:xfrm>
          <a:prstGeom prst="rect">
            <a:avLst/>
          </a:prstGeom>
        </p:spPr>
        <p:txBody>
          <a:bodyPr lIns="0" rIns="0" tIns="0" bIns="0" anchor="ctr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76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9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9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498240" y="3472560"/>
            <a:ext cx="8145000" cy="665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2200">
                <a:solidFill>
                  <a:srgbClr val="302c24"/>
                </a:solidFill>
                <a:latin typeface="Quattrocento"/>
                <a:ea typeface="Quattrocento"/>
              </a:rPr>
              <a:t>-Vivi Langaa, Charmi Shah, Laura Gandhi</a:t>
            </a:r>
            <a:endParaRPr/>
          </a:p>
        </p:txBody>
      </p:sp>
      <p:sp>
        <p:nvSpPr>
          <p:cNvPr id="296" name="CustomShape 2"/>
          <p:cNvSpPr/>
          <p:nvPr/>
        </p:nvSpPr>
        <p:spPr>
          <a:xfrm>
            <a:off x="1551960" y="1416240"/>
            <a:ext cx="5586120" cy="650880"/>
          </a:xfrm>
          <a:prstGeom prst="rect">
            <a:avLst/>
          </a:prstGeom>
          <a:noFill/>
          <a:ln>
            <a:noFill/>
          </a:ln>
        </p:spPr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lang="en-US" sz="4800">
                <a:solidFill>
                  <a:srgbClr val="000000"/>
                </a:solidFill>
                <a:latin typeface="Arial"/>
                <a:ea typeface="Arial"/>
              </a:rPr>
              <a:t>Bank Account System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CustomShape 1"/>
          <p:cNvSpPr/>
          <p:nvPr/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SP_CREATE_ACCOUNT</a:t>
            </a:r>
            <a:endParaRPr/>
          </a:p>
        </p:txBody>
      </p:sp>
      <p:sp>
        <p:nvSpPr>
          <p:cNvPr id="316" name="CustomShape 2"/>
          <p:cNvSpPr/>
          <p:nvPr/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r>
              <a:rPr lang="en-US" sz="2200">
                <a:latin typeface="Arial"/>
              </a:rPr>
              <a:t>DROP PROCEDURE IF EXISTS SP_CREATE_ACCOUNT;</a:t>
            </a:r>
            <a:endParaRPr/>
          </a:p>
          <a:p>
            <a:r>
              <a:rPr lang="en-US" sz="2200">
                <a:latin typeface="Arial"/>
              </a:rPr>
              <a:t>DELIMITER //</a:t>
            </a:r>
            <a:endParaRPr/>
          </a:p>
          <a:p>
            <a:r>
              <a:rPr lang="en-US" sz="2200">
                <a:latin typeface="Arial"/>
              </a:rPr>
              <a:t>CREATE PROCEDURE SP_CREATE_ACCOUNT(IN</a:t>
            </a:r>
            <a:endParaRPr/>
          </a:p>
          <a:p>
            <a:r>
              <a:rPr lang="en-US" sz="2200">
                <a:latin typeface="Arial"/>
              </a:rPr>
              <a:t>F_NAME VARCHAR(50),</a:t>
            </a:r>
            <a:endParaRPr/>
          </a:p>
          <a:p>
            <a:r>
              <a:rPr lang="en-US" sz="2200">
                <a:latin typeface="Arial"/>
              </a:rPr>
              <a:t>L_NAME VARCHAR(50),</a:t>
            </a:r>
            <a:endParaRPr/>
          </a:p>
          <a:p>
            <a:r>
              <a:rPr lang="en-US" sz="2200">
                <a:latin typeface="Arial"/>
              </a:rPr>
              <a:t>EMAIL VARCHAR(50), </a:t>
            </a:r>
            <a:endParaRPr/>
          </a:p>
          <a:p>
            <a:r>
              <a:rPr lang="en-US" sz="2200">
                <a:latin typeface="Arial"/>
              </a:rPr>
              <a:t>USERNAME VARCHAR(50),</a:t>
            </a:r>
            <a:endParaRPr/>
          </a:p>
          <a:p>
            <a:r>
              <a:rPr lang="en-US" sz="2200">
                <a:latin typeface="Arial"/>
              </a:rPr>
              <a:t>PASSWORD VARCHAR(50))</a:t>
            </a:r>
            <a:endParaRPr/>
          </a:p>
          <a:p>
            <a:r>
              <a:rPr lang="en-US" sz="2200">
                <a:latin typeface="Arial"/>
              </a:rPr>
              <a:t>BEGIN</a:t>
            </a:r>
            <a:endParaRPr/>
          </a:p>
          <a:p>
            <a:r>
              <a:rPr lang="en-US" sz="2200">
                <a:latin typeface="Arial"/>
              </a:rPr>
              <a:t>INSERT INTO T_ACCOUNT</a:t>
            </a:r>
            <a:endParaRPr/>
          </a:p>
          <a:p>
            <a:r>
              <a:rPr lang="en-US" sz="2200">
                <a:latin typeface="Arial"/>
              </a:rPr>
              <a:t>SELECT F_NAME, L_NAME, EMAIL, USERNAME, PASSWORD</a:t>
            </a:r>
            <a:endParaRPr/>
          </a:p>
          <a:p>
            <a:r>
              <a:rPr lang="en-US" sz="2200">
                <a:latin typeface="Arial"/>
              </a:rPr>
              <a:t>END//</a:t>
            </a:r>
            <a:endParaRPr/>
          </a:p>
          <a:p>
            <a:r>
              <a:rPr lang="en-US" sz="2200">
                <a:latin typeface="Arial"/>
              </a:rPr>
              <a:t>DELIMITER ;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Arial"/>
              </a:rPr>
              <a:t>Creating an Account</a:t>
            </a:r>
            <a:endParaRPr/>
          </a:p>
        </p:txBody>
      </p:sp>
      <p:pic>
        <p:nvPicPr>
          <p:cNvPr id="318" name="Shape 29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74320" y="1466640"/>
            <a:ext cx="5668200" cy="4201200"/>
          </a:xfrm>
          <a:prstGeom prst="rect">
            <a:avLst/>
          </a:prstGeom>
          <a:ln>
            <a:noFill/>
          </a:ln>
        </p:spPr>
      </p:pic>
      <p:sp>
        <p:nvSpPr>
          <p:cNvPr id="319" name="CustomShape 2"/>
          <p:cNvSpPr/>
          <p:nvPr/>
        </p:nvSpPr>
        <p:spPr>
          <a:xfrm>
            <a:off x="6126480" y="1280160"/>
            <a:ext cx="3107520" cy="4753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Gets params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Inserts Into DB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Triggers Insert into Cash Amount with 0 cash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Triggers Insert into transanction history</a:t>
            </a: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Arial"/>
              </a:rPr>
              <a:t>Logging In</a:t>
            </a:r>
            <a:endParaRPr/>
          </a:p>
        </p:txBody>
      </p:sp>
      <p:pic>
        <p:nvPicPr>
          <p:cNvPr id="321" name="Shape 308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63520" y="1604160"/>
            <a:ext cx="6814440" cy="1895400"/>
          </a:xfrm>
          <a:prstGeom prst="rect">
            <a:avLst/>
          </a:prstGeom>
          <a:ln>
            <a:noFill/>
          </a:ln>
        </p:spPr>
      </p:pic>
      <p:sp>
        <p:nvSpPr>
          <p:cNvPr id="322" name="CustomShape 2"/>
          <p:cNvSpPr/>
          <p:nvPr/>
        </p:nvSpPr>
        <p:spPr>
          <a:xfrm>
            <a:off x="457200" y="3682080"/>
            <a:ext cx="8227800" cy="2534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Selects from Account Database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If empty query is empty, return use to main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If success triggers update to last_Logged_In in Account DB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Inserts into Transanction History with Login Code</a:t>
            </a:r>
            <a:endParaRPr/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Arial"/>
              </a:rPr>
              <a:t>Signing Out</a:t>
            </a:r>
            <a:endParaRPr/>
          </a:p>
        </p:txBody>
      </p:sp>
      <p:sp>
        <p:nvSpPr>
          <p:cNvPr id="324" name="CustomShape 2"/>
          <p:cNvSpPr/>
          <p:nvPr/>
        </p:nvSpPr>
        <p:spPr>
          <a:xfrm>
            <a:off x="457200" y="1604520"/>
            <a:ext cx="8227800" cy="1895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Returns to main Menu method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Triggers insert into transanction history with Logout code</a:t>
            </a:r>
            <a:endParaRPr/>
          </a:p>
        </p:txBody>
      </p:sp>
      <p:pic>
        <p:nvPicPr>
          <p:cNvPr id="325" name="Shape 316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491480" y="3681720"/>
            <a:ext cx="6158880" cy="1895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497520" y="205200"/>
            <a:ext cx="3838320" cy="1009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en-US" sz="3600">
                <a:solidFill>
                  <a:srgbClr val="302c24"/>
                </a:solidFill>
                <a:latin typeface="Quattrocento"/>
                <a:ea typeface="Quattrocento"/>
              </a:rPr>
              <a:t>Functional Requirements</a:t>
            </a:r>
            <a:endParaRPr/>
          </a:p>
        </p:txBody>
      </p:sp>
      <p:pic>
        <p:nvPicPr>
          <p:cNvPr id="298" name="Shape 110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792680" y="403200"/>
            <a:ext cx="3837960" cy="5720760"/>
          </a:xfrm>
          <a:prstGeom prst="rect">
            <a:avLst/>
          </a:prstGeom>
          <a:ln>
            <a:noFill/>
          </a:ln>
        </p:spPr>
      </p:pic>
      <p:sp>
        <p:nvSpPr>
          <p:cNvPr id="299" name="CustomShape 2"/>
          <p:cNvSpPr/>
          <p:nvPr/>
        </p:nvSpPr>
        <p:spPr>
          <a:xfrm>
            <a:off x="497520" y="1252440"/>
            <a:ext cx="4122000" cy="5096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sign up account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sign in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sign out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check the current balance available in the account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deposit a certain amount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System shall record the change in the balance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withdraw a certain amount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System shall record the change in balance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check the Transaction History</a:t>
            </a:r>
            <a:endParaRPr/>
          </a:p>
          <a:p>
            <a:pPr>
              <a:lnSpc>
                <a:spcPct val="100000"/>
              </a:lnSpc>
              <a:buFont typeface="Quattrocento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transfer</a:t>
            </a:r>
            <a:endParaRPr/>
          </a:p>
          <a:p>
            <a:pPr>
              <a:lnSpc>
                <a:spcPct val="100000"/>
              </a:lnSpc>
              <a:buFont typeface="Quattrocento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cancel account</a:t>
            </a:r>
            <a:endParaRPr/>
          </a:p>
          <a:p>
            <a:pPr>
              <a:lnSpc>
                <a:spcPct val="100000"/>
              </a:lnSpc>
              <a:buFont typeface="Quattrocento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User should be able to update information about account</a:t>
            </a:r>
            <a:endParaRPr/>
          </a:p>
          <a:p>
            <a:pPr>
              <a:lnSpc>
                <a:spcPct val="100000"/>
              </a:lnSpc>
              <a:buFont typeface="Quattrocento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System should be able to show balances</a:t>
            </a:r>
            <a:endParaRPr/>
          </a:p>
          <a:p>
            <a:pPr>
              <a:lnSpc>
                <a:spcPct val="100000"/>
              </a:lnSpc>
              <a:buFont typeface="Quattrocento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System should record last moment logged in</a:t>
            </a:r>
            <a:endParaRPr/>
          </a:p>
          <a:p>
            <a:pPr>
              <a:lnSpc>
                <a:spcPct val="100000"/>
              </a:lnSpc>
              <a:buFont typeface="Quattrocento"/>
              <a:buChar char="•"/>
            </a:pPr>
            <a:r>
              <a:rPr b="1" lang="en-US" sz="1200">
                <a:solidFill>
                  <a:srgbClr val="6d6452"/>
                </a:solidFill>
                <a:latin typeface="Quattrocento"/>
                <a:ea typeface="Quattrocento"/>
              </a:rPr>
              <a:t>System should be able to check valid tranasanctions (max limit… etc...)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498600" y="93960"/>
            <a:ext cx="8145000" cy="1450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en-US" sz="5000">
                <a:solidFill>
                  <a:srgbClr val="302c24"/>
                </a:solidFill>
                <a:latin typeface="Quattrocento"/>
                <a:ea typeface="Quattrocento"/>
              </a:rPr>
              <a:t>DDL.SQL</a:t>
            </a:r>
            <a:endParaRPr/>
          </a:p>
        </p:txBody>
      </p:sp>
      <p:pic>
        <p:nvPicPr>
          <p:cNvPr id="301" name="Shape 166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98600" y="1761480"/>
            <a:ext cx="8145000" cy="4362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498600" y="93960"/>
            <a:ext cx="8145000" cy="1085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en-US" sz="4000">
                <a:solidFill>
                  <a:srgbClr val="302c24"/>
                </a:solidFill>
                <a:latin typeface="Quattrocento"/>
                <a:ea typeface="Quattrocento"/>
              </a:rPr>
              <a:t>Account Database</a:t>
            </a:r>
            <a:endParaRPr/>
          </a:p>
        </p:txBody>
      </p:sp>
      <p:sp>
        <p:nvSpPr>
          <p:cNvPr id="303" name="CustomShape 2"/>
          <p:cNvSpPr/>
          <p:nvPr/>
        </p:nvSpPr>
        <p:spPr>
          <a:xfrm>
            <a:off x="979920" y="1444680"/>
            <a:ext cx="5586120" cy="650880"/>
          </a:xfrm>
          <a:prstGeom prst="rect">
            <a:avLst/>
          </a:prstGeom>
          <a:noFill/>
          <a:ln>
            <a:noFill/>
          </a:ln>
        </p:spPr>
        <p:txBody>
          <a:bodyPr lIns="90000" rIns="90000" tIns="91440" bIns="91440"/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DROP TABLE IF EXISTS T_ACCOUNT;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CREATE TABLE T_ACCOUNT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(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ACCOUNT_ID INT AUTO_INCREMENT Not Null,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EMAIL VARCHAR(50),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F_NAME VARCHAR(30) NOT NULL,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L_NAME VARCHAR(50) NOT NULL,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USERNAME VARCHAR(50) Not Null,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PASS VARCHAR(50) Not Null,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ACTIVE BOOLEAN DEFAULT TRUE NOT NUll,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CREATED_ON DATETIME DEFAULT CURRENT_TIMESTAMP NOT NULL,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LAST_UPDATE_DATE DATETIME,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PRIMARY KEY(ACCOUNT_ID)</a:t>
            </a:r>
            <a:endParaRPr/>
          </a:p>
          <a:p>
            <a:pPr>
              <a:lnSpc>
                <a:spcPct val="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</a:rPr>
              <a:t>);</a:t>
            </a:r>
            <a:endParaRPr/>
          </a:p>
          <a:p>
            <a:pPr>
              <a:lnSpc>
                <a:spcPct val="0"/>
              </a:lnSpc>
            </a:pP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498600" y="93960"/>
            <a:ext cx="8145000" cy="1085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en-US" sz="4000">
                <a:solidFill>
                  <a:srgbClr val="302c24"/>
                </a:solidFill>
                <a:latin typeface="Quattrocento"/>
                <a:ea typeface="Quattrocento"/>
              </a:rPr>
              <a:t>Cash Amount Database</a:t>
            </a:r>
            <a:endParaRPr/>
          </a:p>
        </p:txBody>
      </p:sp>
      <p:sp>
        <p:nvSpPr>
          <p:cNvPr id="305" name="CustomShape 2"/>
          <p:cNvSpPr/>
          <p:nvPr/>
        </p:nvSpPr>
        <p:spPr>
          <a:xfrm>
            <a:off x="541080" y="1554480"/>
            <a:ext cx="8145000" cy="4577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DROP TABLE IF EXISTS ACCOUNT_AMOUNT;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CREATE TABLE T_CASH_AMOUNT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(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ACCOUNT_ID INT Not Null,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ACCOUNT_TYPE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AMOUNT BIGINT DEFAULT 0,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LAST_UPDATED timestamp,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PRIMARY KEY (ACCOUNT_ID),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FOREIGN KEY (ACCOUNT_ID) references T_ACCOUNT (ACCOUNT_ID)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               </a:t>
            </a: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ON UPDATE CASCADE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FOREIGN KEY (ACCOUNT_TYPE) references T_CODES (CODE_ID)</a:t>
            </a: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               </a:t>
            </a: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ON UPDATE CASCADE</a:t>
            </a:r>
            <a:endParaRPr/>
          </a:p>
          <a:p>
            <a:pPr>
              <a:lnSpc>
                <a:spcPct val="0"/>
              </a:lnSpc>
            </a:pPr>
            <a:endParaRPr/>
          </a:p>
          <a:p>
            <a:pPr>
              <a:lnSpc>
                <a:spcPct val="0"/>
              </a:lnSpc>
            </a:pPr>
            <a:r>
              <a:rPr lang="en-US" sz="1600">
                <a:solidFill>
                  <a:srgbClr val="302c24"/>
                </a:solidFill>
                <a:latin typeface="Verdana"/>
                <a:ea typeface="Verdana"/>
              </a:rPr>
              <a:t>);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ustomShape 1"/>
          <p:cNvSpPr/>
          <p:nvPr/>
        </p:nvSpPr>
        <p:spPr>
          <a:xfrm>
            <a:off x="498600" y="93960"/>
            <a:ext cx="8145000" cy="1085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en-US" sz="4000">
                <a:solidFill>
                  <a:srgbClr val="302c24"/>
                </a:solidFill>
                <a:latin typeface="Quattrocento"/>
                <a:ea typeface="Quattrocento"/>
              </a:rPr>
              <a:t>Codes for Transfer, Deposit... Database</a:t>
            </a:r>
            <a:endParaRPr/>
          </a:p>
        </p:txBody>
      </p:sp>
      <p:sp>
        <p:nvSpPr>
          <p:cNvPr id="307" name="CustomShape 2"/>
          <p:cNvSpPr/>
          <p:nvPr/>
        </p:nvSpPr>
        <p:spPr>
          <a:xfrm>
            <a:off x="498600" y="1546560"/>
            <a:ext cx="8145000" cy="4577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0"/>
              </a:lnSpc>
            </a:pPr>
            <a:endParaRPr/>
          </a:p>
          <a:p>
            <a:pPr>
              <a:lnSpc>
                <a:spcPct val="0"/>
              </a:lnSpc>
            </a:pP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DROP TABLE IF EXISTS T_CODES;</a:t>
            </a:r>
            <a:endParaRPr/>
          </a:p>
          <a:p>
            <a:pPr>
              <a:lnSpc>
                <a:spcPct val="0"/>
              </a:lnSpc>
            </a:pP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CREATE TABLE T_CODES</a:t>
            </a:r>
            <a:endParaRPr/>
          </a:p>
          <a:p>
            <a:pPr>
              <a:lnSpc>
                <a:spcPct val="0"/>
              </a:lnSpc>
            </a:pP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(</a:t>
            </a:r>
            <a:endParaRPr/>
          </a:p>
          <a:p>
            <a:pPr>
              <a:lnSpc>
                <a:spcPct val="0"/>
              </a:lnSpc>
            </a:pP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CODE_ID INT AUTO_INCREMENT Not Null,</a:t>
            </a:r>
            <a:endParaRPr/>
          </a:p>
          <a:p>
            <a:pPr>
              <a:lnSpc>
                <a:spcPct val="0"/>
              </a:lnSpc>
            </a:pP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CODE_TYPE VARCHAR(10) Not Null,</a:t>
            </a:r>
            <a:endParaRPr/>
          </a:p>
          <a:p>
            <a:pPr>
              <a:lnSpc>
                <a:spcPct val="0"/>
              </a:lnSpc>
            </a:pP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CODE_DESC VARCHAR(1000) Not Null,</a:t>
            </a:r>
            <a:endParaRPr/>
          </a:p>
          <a:p>
            <a:pPr>
              <a:lnSpc>
                <a:spcPct val="0"/>
              </a:lnSpc>
            </a:pP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               </a:t>
            </a: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CREATED_ON DATETIME DEFAULT CURRENT_TIMESTAMP NOT NULL,</a:t>
            </a:r>
            <a:endParaRPr/>
          </a:p>
          <a:p>
            <a:pPr>
              <a:lnSpc>
                <a:spcPct val="0"/>
              </a:lnSpc>
            </a:pP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PRIMARY KEY(CODE_ID)</a:t>
            </a:r>
            <a:endParaRPr/>
          </a:p>
          <a:p>
            <a:pPr>
              <a:lnSpc>
                <a:spcPct val="0"/>
              </a:lnSpc>
            </a:pPr>
            <a:r>
              <a:rPr lang="en-US" sz="2000">
                <a:solidFill>
                  <a:srgbClr val="302c24"/>
                </a:solidFill>
                <a:latin typeface="Verdana"/>
                <a:ea typeface="Verdana"/>
              </a:rPr>
              <a:t>);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ustomShape 1"/>
          <p:cNvSpPr/>
          <p:nvPr/>
        </p:nvSpPr>
        <p:spPr>
          <a:xfrm>
            <a:off x="498600" y="93960"/>
            <a:ext cx="8145000" cy="108576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CustomShape 2"/>
          <p:cNvSpPr/>
          <p:nvPr/>
        </p:nvSpPr>
        <p:spPr>
          <a:xfrm>
            <a:off x="498600" y="1546560"/>
            <a:ext cx="8145000" cy="4577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DROP TABLE IF EXISTS T_TRANSACTION_HISTORY;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CREATE TABLE T_TRANSACTION_HISTORY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(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ACCOUNT_ID INT Not Null,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       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TRANSACTION_TYPE INT NOT NULL,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ACCOUNT_TYPE INT NOT NULL,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       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AMOUNT bigint,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       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TRANSACTION_DATE DATETIME DEFAULT CURRENT_TIMESTAMP NOT NULL,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PRIMARY KEY (ACCOUNT_ID, TRANSACTION_DATE),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FOREIGN KEY (TRANSACTION_TYPE) references T_CODES (CODE_ID)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               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ON UPDATE CASCADE,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FOREIGN KEY (ACCOUNT_TYPE) references T_CODES (CODE_ID)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               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ON UPDATE CASCADE,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	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FOREIGN KEY (ACCOUNT_ID) references T_ACCOUNT (ACCOUNT_ID)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               </a:t>
            </a: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ON UPDATE CASCADE</a:t>
            </a:r>
            <a:endParaRPr/>
          </a:p>
          <a:p>
            <a:pPr>
              <a:lnSpc>
                <a:spcPct val="0"/>
              </a:lnSpc>
            </a:pPr>
            <a:r>
              <a:rPr lang="en-US" sz="1400">
                <a:solidFill>
                  <a:srgbClr val="302c24"/>
                </a:solidFill>
                <a:latin typeface="Verdana"/>
                <a:ea typeface="Verdana"/>
              </a:rPr>
              <a:t>);</a:t>
            </a:r>
            <a:endParaRPr/>
          </a:p>
        </p:txBody>
      </p:sp>
      <p:sp>
        <p:nvSpPr>
          <p:cNvPr id="310" name="CustomShape 3"/>
          <p:cNvSpPr/>
          <p:nvPr/>
        </p:nvSpPr>
        <p:spPr>
          <a:xfrm>
            <a:off x="274680" y="273600"/>
            <a:ext cx="8227800" cy="114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Arial"/>
              </a:rPr>
              <a:t>Transanction History Database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Arial"/>
              </a:rPr>
              <a:t>List of Stored Procedures</a:t>
            </a:r>
            <a:endParaRPr/>
          </a:p>
        </p:txBody>
      </p:sp>
      <p:sp>
        <p:nvSpPr>
          <p:cNvPr id="312" name="CustomShape 2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CheckLogin(Username, Pass)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CreateAccount(fname, lname, email, username, password)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WithdrawMoney(ID, amount)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DepositMoney(ID, amount)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TransferMoney(ID, ID, amount)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DeleteAccount(username, password)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Arial"/>
              </a:rPr>
              <a:t>List of Triggers</a:t>
            </a:r>
            <a:endParaRPr/>
          </a:p>
        </p:txBody>
      </p:sp>
      <p:sp>
        <p:nvSpPr>
          <p:cNvPr id="314" name="CustomShape 2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On Select cash_amount, Insert into transanction_history (view balance)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On Select Account, Update Account.LastLoggedIn 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On Insert Account, Insert into Cash Amount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On Delete Account, Insert into transanction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On Withdraw Cash, Insert into transanction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On Deposit Cash, Insert into transanction</a:t>
            </a:r>
            <a:endParaRPr/>
          </a:p>
          <a:p>
            <a:pPr>
              <a:lnSpc>
                <a:spcPct val="100000"/>
              </a:lnSpc>
              <a:buSzPct val="45000"/>
              <a:buFont typeface="Noto Sans Symbol"/>
              <a:buChar char="l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</a:rPr>
              <a:t>On Transfer Cash, Insert into transanction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